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7" r:id="rId2"/>
    <p:sldId id="289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286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Uczestnicy pracują w grupach jednorodnych – zespoły z danego JST.</a:t>
            </a:r>
          </a:p>
          <a:p>
            <a:r>
              <a:rPr lang="pl-PL" altLang="pl-PL"/>
              <a:t>W tym momencie powinni mieć już wypracowane cele, działania i wskaźniki, które chcą wdrożyć w planie strategicznym. Pracują nad swoimi planami.</a:t>
            </a:r>
          </a:p>
          <a:p>
            <a:r>
              <a:rPr lang="pl-PL" altLang="pl-PL"/>
              <a:t>Analizują planowane działania pod kątem finansowym. Zadanie polega na wskazaniu innych źródeł finansowania niż budżet gminy i opis w jaki sposób to przeprowadzą. Z kim będą musieli się kontaktować? Porozumieć? Kto będzie przygotowywał wnioski aplikacyjne? Jakie są ryzyka, że nie uda się zrealizować tego zadania albo jednak sfinansować z budżetu?</a:t>
            </a:r>
          </a:p>
          <a:p>
            <a:r>
              <a:rPr lang="pl-PL" altLang="pl-PL"/>
              <a:t>Jeżeli któryś z zespołów nie wypracował jeszcze swoich zadań to trener proponuje jakieś zadanie np. dyrektor wnioskuje o zorganizowanie koła teatralnego w szkole. Wnioskuje o 10 tysięcy- ma to zapewnić wyng. nauczyciela opiekuna koła- 2 godz, tygodniowo, zakup dekoracji i kostiumów.</a:t>
            </a:r>
          </a:p>
          <a:p>
            <a:r>
              <a:rPr lang="pl-PL" altLang="pl-PL"/>
              <a:t>W gminie działa Ośrodek Kultury dotowany przez JST, który prowadzi 2 sekcje dla dzieci i młodzieży, które cieszą się raczej średnim zainteresowaniem. Pół roku temu zakończyła działalność sekcja plastyczna z powodu braku chętnych.</a:t>
            </a:r>
          </a:p>
          <a:p>
            <a:r>
              <a:rPr lang="pl-PL" altLang="pl-PL"/>
              <a:t> </a:t>
            </a:r>
          </a:p>
          <a:p>
            <a:r>
              <a:rPr lang="pl-PL" altLang="pl-PL"/>
              <a:t>Grupy pracują przez 20 minut.</a:t>
            </a:r>
          </a:p>
          <a:p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8802C0-92C2-47E1-9715-876867BB87FD}" type="slidenum">
              <a:rPr lang="pl-PL" altLang="pl-PL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Podział grupy na 4 zespoły.</a:t>
            </a:r>
          </a:p>
          <a:p>
            <a:r>
              <a:rPr lang="pl-PL" altLang="pl-PL"/>
              <a:t>Trener rozdaje uczestnikom  2 arkusze</a:t>
            </a:r>
          </a:p>
          <a:p>
            <a:r>
              <a:rPr lang="pl-PL" altLang="pl-PL"/>
              <a:t>2 grupy (1 i 2) -  wypisują wszystkie znane im możliwości realizacji celów oświatowych skoncentrowanych na kształtowaniu kompetencji kluczowych  poza szkołami.</a:t>
            </a:r>
          </a:p>
          <a:p>
            <a:r>
              <a:rPr lang="pl-PL" altLang="pl-PL"/>
              <a:t>Powinni wymienić: jednostki kultury, świetlice środowiskowe, biblioteki, muzea, filharmonie, organizacje pozarządowe, instytucje powiatowe, instytucje wojewódzkie, instytucje działające  na rzecz sportu- MOSIR-y itp.</a:t>
            </a:r>
          </a:p>
          <a:p>
            <a:r>
              <a:rPr lang="pl-PL" altLang="pl-PL"/>
              <a:t>2 kolejne grupy  (3 i 4)- możliwe źródła pozyskania środków zewnętrznych dla szkół. Projekty unijne- liderzy albo uczestnicy, Comeniusy, Erasmusy, programy rządowe, stowarzyszenia, fundacje, Banki- w zakresie przedsiębiorczość, Fundusz Inicjatyw Obywatelskich, sponsorzy, własna inicjatywa- np. festyny, przedstawienia organizowane przez uczniów dla środowiska itd.</a:t>
            </a:r>
          </a:p>
          <a:p>
            <a:r>
              <a:rPr lang="pl-PL" altLang="pl-PL"/>
              <a:t>Grupy pracują przez 10 minut.</a:t>
            </a:r>
          </a:p>
          <a:p>
            <a:r>
              <a:rPr lang="pl-PL" altLang="pl-PL"/>
              <a:t>Potem grupy 1 i 3 oraz 2 i 4 wymieniają się arkuszami i starają się uzupełnić naniesione tam zapisy.</a:t>
            </a:r>
          </a:p>
          <a:p>
            <a:r>
              <a:rPr lang="pl-PL" altLang="pl-PL"/>
              <a:t>Grupy pracują 5 minut.</a:t>
            </a:r>
          </a:p>
          <a:p>
            <a:r>
              <a:rPr lang="pl-PL" altLang="pl-PL"/>
              <a:t>Podsumowanie ćwiczenia</a:t>
            </a:r>
          </a:p>
          <a:p>
            <a:r>
              <a:rPr lang="pl-PL" altLang="pl-PL"/>
              <a:t>Trener wiesza obok siebie arkusze grupy 1 i 2 oraz nieco dalej arkusze grupy 3 i 4. Omawia wypracowane rezultaty i ewentualnie uzupełnia poprzez serię pytań naprowadzających gdyby coś zostało pominięte. – 10 min.</a:t>
            </a:r>
          </a:p>
          <a:p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02E24C-96F1-49BA-8696-59F1033231EA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Bezludna wyspa orzechem kokosowym, rekinem, skrzynią skarbów i cudownym słońcem </a:t>
            </a:r>
            <a:r>
              <a:rPr lang="pl-PL" altLang="pl-PL">
                <a:sym typeface="Wingdings" pitchFamily="2" charset="2"/>
              </a:rPr>
              <a:t></a:t>
            </a:r>
            <a:endParaRPr lang="pl-PL" altLang="pl-PL"/>
          </a:p>
          <a:p>
            <a:r>
              <a:rPr lang="pl-PL" altLang="pl-PL"/>
              <a:t> </a:t>
            </a:r>
          </a:p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9E5CF7-E306-471D-B9E8-FD45CC0D7D6A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67AB9A-32E8-41EB-B82D-853F24DD3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C5CD1B-1B0C-43A3-BFE7-344D84837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12850C-5D41-408F-95A8-3C800D919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301A6FD-0261-4C73-9C49-F26A0CB76F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683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altLang="pl-PL" sz="2400" b="1" dirty="0"/>
              <a:t>Wymiana doświadczeń i podsumowanie  </a:t>
            </a:r>
            <a:br>
              <a:rPr lang="pl-PL" altLang="pl-PL" sz="2400" b="1" dirty="0"/>
            </a:br>
            <a:r>
              <a:rPr lang="pl-PL" altLang="pl-PL" sz="2400" b="1" dirty="0"/>
              <a:t>Moduł V, Dzień 3 sesja 2 i 3</a:t>
            </a:r>
            <a:br>
              <a:rPr lang="pl-PL" altLang="pl-PL" sz="2400" b="1" dirty="0"/>
            </a:br>
            <a:br>
              <a:rPr lang="pl-PL" altLang="pl-PL" sz="2400" b="1" dirty="0"/>
            </a:br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dirty="0">
                <a:solidFill>
                  <a:prstClr val="white"/>
                </a:solidFill>
              </a:rPr>
            </a:br>
            <a:r>
              <a:rPr lang="pl-PL" sz="2400" dirty="0">
                <a:solidFill>
                  <a:prstClr val="white"/>
                </a:solidFill>
              </a:rPr>
              <a:t>                      Autor: Dorota Tomaszewicz</a:t>
            </a:r>
            <a:br>
              <a:rPr lang="pl-PL" altLang="pl-PL" sz="2000" dirty="0">
                <a:solidFill>
                  <a:prstClr val="white"/>
                </a:solidFill>
              </a:rPr>
            </a:br>
            <a:br>
              <a:rPr lang="pl-PL" altLang="pl-PL" sz="2400" b="1" dirty="0">
                <a:solidFill>
                  <a:prstClr val="white"/>
                </a:solidFill>
              </a:rPr>
            </a:br>
            <a:br>
              <a:rPr lang="pl-PL" altLang="pl-PL" sz="2400" b="1" dirty="0"/>
            </a:br>
            <a:br>
              <a:rPr lang="pl-PL" altLang="pl-PL" sz="2000" dirty="0"/>
            </a:br>
            <a:br>
              <a:rPr lang="pl-PL" altLang="pl-PL" sz="2000" dirty="0"/>
            </a:br>
            <a:br>
              <a:rPr lang="pl-PL" altLang="pl-PL" sz="2400" b="1" dirty="0"/>
            </a:b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ymbol zastępczy zawartości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54864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B1CBA5D-8EB3-43BF-A88C-8DB0A6F3C33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kern="0" dirty="0"/>
              <a:t>World </a:t>
            </a:r>
            <a:r>
              <a:rPr lang="pl-PL" kern="0" dirty="0" err="1"/>
              <a:t>Caf’e</a:t>
            </a:r>
            <a:r>
              <a:rPr lang="pl-PL" kern="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5774142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9A7B58EB-49AD-4F78-841A-75BB4DFEC87E}"/>
              </a:ext>
            </a:extLst>
          </p:cNvPr>
          <p:cNvSpPr txBox="1">
            <a:spLocks/>
          </p:cNvSpPr>
          <p:nvPr/>
        </p:nvSpPr>
        <p:spPr>
          <a:xfrm>
            <a:off x="684213" y="20605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3600" b="1" kern="0" dirty="0"/>
              <a:t>JAK   BĘDZIEMY   PRACOWAĆ?</a:t>
            </a:r>
          </a:p>
        </p:txBody>
      </p:sp>
    </p:spTree>
    <p:extLst>
      <p:ext uri="{BB962C8B-B14F-4D97-AF65-F5344CB8AC3E}">
        <p14:creationId xmlns:p14="http://schemas.microsoft.com/office/powerpoint/2010/main" val="38462763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AB037-2009-45C7-A643-C6D88EAA0365}"/>
              </a:ext>
            </a:extLst>
          </p:cNvPr>
          <p:cNvSpPr txBox="1">
            <a:spLocks/>
          </p:cNvSpPr>
          <p:nvPr/>
        </p:nvSpPr>
        <p:spPr>
          <a:xfrm>
            <a:off x="468313" y="836613"/>
            <a:ext cx="8456612" cy="4041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b="1"/>
              <a:t>ZASAD PRACY: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pl-PL" sz="20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pl-PL" altLang="pl-PL" sz="2000"/>
              <a:t>Sześć  pytań/ sześć rund dyskusyjnych po 10-15 minut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pl-PL" altLang="pl-PL" sz="20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pl-PL" altLang="pl-PL" sz="2000"/>
              <a:t>Rola gospodarza stolika - zbieranie wniosków z prowadzonej dyskusji przy stoliku oraz w kolejnych rundach  wprowadzenie nowych osób w obszar prowadzonej dyskusji.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pl-PL" altLang="pl-PL" sz="20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pl-PL" altLang="pl-PL" sz="2000"/>
              <a:t>Zmiana stolików na sygnał prowadzącego, czyli </a:t>
            </a:r>
            <a:r>
              <a:rPr lang="pl-PL" altLang="pl-PL" sz="2000" b="1"/>
              <a:t>jesteś podróżnikiem odwiedzającym każde pytanie. W każdej rundzie możesz odwiedzić jeden stolik z pytaniem.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pl-PL" altLang="pl-PL" sz="2000" b="1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pl-PL" altLang="pl-PL" sz="2000" b="1"/>
              <a:t>Sesja plenarna</a:t>
            </a:r>
            <a:r>
              <a:rPr lang="pl-PL" altLang="pl-PL" sz="2000"/>
              <a:t> Podsumowanie rozmów stolikowych (wnioski/ rekomendacje). </a:t>
            </a:r>
          </a:p>
          <a:p>
            <a:pPr>
              <a:lnSpc>
                <a:spcPct val="80000"/>
              </a:lnSpc>
            </a:pPr>
            <a:endParaRPr lang="pl-PL" altLang="pl-PL" sz="2000"/>
          </a:p>
        </p:txBody>
      </p:sp>
    </p:spTree>
    <p:extLst>
      <p:ext uri="{BB962C8B-B14F-4D97-AF65-F5344CB8AC3E}">
        <p14:creationId xmlns:p14="http://schemas.microsoft.com/office/powerpoint/2010/main" val="116244007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1"/>
          <p:cNvSpPr>
            <a:spLocks noChangeArrowheads="1"/>
          </p:cNvSpPr>
          <p:nvPr/>
        </p:nvSpPr>
        <p:spPr bwMode="auto">
          <a:xfrm>
            <a:off x="233363" y="1557338"/>
            <a:ext cx="8677275" cy="30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buFont typeface="Arial" charset="0"/>
              <a:buAutoNum type="arabicPeriod"/>
            </a:pPr>
            <a:r>
              <a:rPr lang="pl-PL" altLang="pl-PL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Jakie korzyści dostrzegam  z uczestnictwa w projekcie?</a:t>
            </a:r>
            <a:endParaRPr lang="pl-PL" altLang="pl-PL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Arial" charset="0"/>
              <a:buAutoNum type="arabicPeriod"/>
            </a:pPr>
            <a:r>
              <a:rPr lang="pl-PL" altLang="pl-PL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Jakiego jeszcze wsparcia oczekuję na etapie wdrożenia planów rozwoju oświaty?</a:t>
            </a:r>
            <a:endParaRPr lang="pl-PL" altLang="pl-PL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Arial" charset="0"/>
              <a:buAutoNum type="arabicPeriod"/>
            </a:pPr>
            <a:r>
              <a:rPr lang="pl-PL" altLang="pl-PL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Co dotychczas wdrożyliście w swoich JST w kontekście kompleksowego wspomagania i kompetencji kluczowych uczniów?</a:t>
            </a:r>
            <a:endParaRPr lang="pl-PL" altLang="pl-PL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Arial" charset="0"/>
              <a:buAutoNum type="arabicPeriod"/>
            </a:pPr>
            <a:r>
              <a:rPr lang="pl-PL" altLang="pl-PL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Jakie zmiany zaobserwowaliście w swoim środowisku będące wynikiem podjętych działań? (debaty/ badanie potrzeb…)</a:t>
            </a:r>
            <a:endParaRPr lang="pl-PL" altLang="pl-PL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Arial" charset="0"/>
              <a:buAutoNum type="arabicPeriod"/>
            </a:pPr>
            <a:r>
              <a:rPr lang="pl-PL" altLang="pl-PL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Dokończ zadanie: Dzięki uczestnictwu w projekcie uświadomiłam/em sobie, że…</a:t>
            </a:r>
            <a:endParaRPr lang="pl-PL" altLang="pl-PL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A3FFDF-4A10-4362-8DA3-B5983E8E394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kern="0" dirty="0"/>
              <a:t>Tematy do dyskusji    </a:t>
            </a:r>
          </a:p>
        </p:txBody>
      </p:sp>
    </p:spTree>
    <p:extLst>
      <p:ext uri="{BB962C8B-B14F-4D97-AF65-F5344CB8AC3E}">
        <p14:creationId xmlns:p14="http://schemas.microsoft.com/office/powerpoint/2010/main" val="28702140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684213" y="4149725"/>
            <a:ext cx="7343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>
                <a:solidFill>
                  <a:srgbClr val="0070C0"/>
                </a:solidFill>
                <a:latin typeface="Calibri" pitchFamily="34" charset="0"/>
              </a:rPr>
              <a:t> rozmów przez gospodarzy stolików </a:t>
            </a:r>
          </a:p>
        </p:txBody>
      </p:sp>
      <p:pic>
        <p:nvPicPr>
          <p:cNvPr id="10243" name="Picture 4" descr="Znalezione obrazy dla zapytania podsum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0483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238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1"/>
          <p:cNvSpPr>
            <a:spLocks noChangeArrowheads="1"/>
          </p:cNvSpPr>
          <p:nvPr/>
        </p:nvSpPr>
        <p:spPr bwMode="auto">
          <a:xfrm>
            <a:off x="1001713" y="2565400"/>
            <a:ext cx="73437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700" b="1" dirty="0">
                <a:solidFill>
                  <a:srgbClr val="0070C0"/>
                </a:solidFill>
                <a:latin typeface="Calibri" pitchFamily="34" charset="0"/>
              </a:rPr>
              <a:t>Co dalej?....</a:t>
            </a:r>
          </a:p>
        </p:txBody>
      </p:sp>
    </p:spTree>
    <p:extLst>
      <p:ext uri="{BB962C8B-B14F-4D97-AF65-F5344CB8AC3E}">
        <p14:creationId xmlns:p14="http://schemas.microsoft.com/office/powerpoint/2010/main" val="37526420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9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19</TotalTime>
  <Words>586</Words>
  <Application>Microsoft Office PowerPoint</Application>
  <PresentationFormat>Pokaz na ekranie (4:3)</PresentationFormat>
  <Paragraphs>59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Wymiana doświadczeń i podsumowanie   Moduł V, Dzień 3 sesja 2 i 3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Autor: Dorota Tomaszewicz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8</cp:revision>
  <dcterms:created xsi:type="dcterms:W3CDTF">2018-03-23T16:36:21Z</dcterms:created>
  <dcterms:modified xsi:type="dcterms:W3CDTF">2018-09-11T19:23:51Z</dcterms:modified>
</cp:coreProperties>
</file>